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0" r:id="rId3"/>
    <p:sldId id="352" r:id="rId4"/>
    <p:sldId id="394" r:id="rId5"/>
    <p:sldId id="395" r:id="rId6"/>
    <p:sldId id="396" r:id="rId7"/>
    <p:sldId id="397" r:id="rId8"/>
    <p:sldId id="398" r:id="rId9"/>
    <p:sldId id="399" r:id="rId10"/>
    <p:sldId id="400" r:id="rId11"/>
    <p:sldId id="401" r:id="rId12"/>
    <p:sldId id="402" r:id="rId13"/>
    <p:sldId id="316" r:id="rId14"/>
    <p:sldId id="404" r:id="rId15"/>
    <p:sldId id="405" r:id="rId16"/>
    <p:sldId id="406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alibri Light" panose="020F0302020204030204" pitchFamily="34" charset="0"/>
      <p:regular r:id="rId24"/>
      <p:italic r:id="rId25"/>
    </p:embeddedFont>
    <p:embeddedFont>
      <p:font typeface="나눔고딕" panose="020D0604000000000000" pitchFamily="50" charset="-127"/>
      <p:regular r:id="rId26"/>
      <p:bold r:id="rId27"/>
    </p:embeddedFont>
    <p:embeddedFont>
      <p:font typeface="나눔고딕 Bold" panose="020D0804000000000000" pitchFamily="50" charset="-127"/>
      <p:bold r:id="rId28"/>
    </p:embeddedFont>
    <p:embeddedFont>
      <p:font typeface="나눔고딕 ExtraBold" panose="020D0904000000000000" pitchFamily="50" charset="-127"/>
      <p:bold r:id="rId29"/>
    </p:embeddedFont>
    <p:embeddedFont>
      <p:font typeface="나눔바른고딕" panose="020B0603020101020101" pitchFamily="50" charset="-127"/>
      <p:regular r:id="rId30"/>
      <p:bold r:id="rId31"/>
    </p:embeddedFont>
    <p:embeddedFont>
      <p:font typeface="나눔스퀘어 ExtraBold" panose="020B0600000101010101" pitchFamily="50" charset="-127"/>
      <p:bold r:id="rId32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32" userDrawn="1">
          <p15:clr>
            <a:srgbClr val="A4A3A4"/>
          </p15:clr>
        </p15:guide>
        <p15:guide id="2" pos="4128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pos="240" userDrawn="1">
          <p15:clr>
            <a:srgbClr val="A4A3A4"/>
          </p15:clr>
        </p15:guide>
        <p15:guide id="5" pos="480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8" orient="horz" pos="996" userDrawn="1">
          <p15:clr>
            <a:srgbClr val="A4A3A4"/>
          </p15:clr>
        </p15:guide>
        <p15:guide id="9" orient="horz" pos="900" userDrawn="1">
          <p15:clr>
            <a:srgbClr val="A4A3A4"/>
          </p15:clr>
        </p15:guide>
        <p15:guide id="11" orient="horz" pos="756" userDrawn="1">
          <p15:clr>
            <a:srgbClr val="A4A3A4"/>
          </p15:clr>
        </p15:guide>
        <p15:guide id="12" pos="384" userDrawn="1">
          <p15:clr>
            <a:srgbClr val="A4A3A4"/>
          </p15:clr>
        </p15:guide>
        <p15:guide id="13" pos="672">
          <p15:clr>
            <a:srgbClr val="A4A3A4"/>
          </p15:clr>
        </p15:guide>
        <p15:guide id="14" pos="864">
          <p15:clr>
            <a:srgbClr val="A4A3A4"/>
          </p15:clr>
        </p15:guide>
        <p15:guide id="15" pos="1440" userDrawn="1">
          <p15:clr>
            <a:srgbClr val="A4A3A4"/>
          </p15:clr>
        </p15:guide>
        <p15:guide id="16" orient="horz" pos="3156" userDrawn="1">
          <p15:clr>
            <a:srgbClr val="A4A3A4"/>
          </p15:clr>
        </p15:guide>
        <p15:guide id="17" pos="54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2575"/>
    <a:srgbClr val="DCF2F8"/>
    <a:srgbClr val="DAE3F3"/>
    <a:srgbClr val="008890"/>
    <a:srgbClr val="E6D4E3"/>
    <a:srgbClr val="E1EFD4"/>
    <a:srgbClr val="FBE7D4"/>
    <a:srgbClr val="E0E4E7"/>
    <a:srgbClr val="C6E4FD"/>
    <a:srgbClr val="72B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506" y="96"/>
      </p:cViewPr>
      <p:guideLst>
        <p:guide orient="horz" pos="1332"/>
        <p:guide pos="4128"/>
        <p:guide pos="816"/>
        <p:guide pos="240"/>
        <p:guide pos="480"/>
        <p:guide pos="624"/>
        <p:guide orient="horz" pos="996"/>
        <p:guide orient="horz" pos="900"/>
        <p:guide orient="horz" pos="756"/>
        <p:guide pos="384"/>
        <p:guide pos="672"/>
        <p:guide pos="864"/>
        <p:guide pos="1440"/>
        <p:guide orient="horz" pos="315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21" Type="http://schemas.openxmlformats.org/officeDocument/2006/relationships/font" Target="fonts/font2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B6432036-F0D6-4DC8-9E51-54F6E11B6707}"/>
    <pc:docChg chg="modSld">
      <pc:chgData name="김 민영" userId="c13ed9b5fecac607" providerId="LiveId" clId="{B6432036-F0D6-4DC8-9E51-54F6E11B6707}" dt="2023-05-18T06:19:18.988" v="4" actId="14100"/>
      <pc:docMkLst>
        <pc:docMk/>
      </pc:docMkLst>
      <pc:sldChg chg="modSp mod">
        <pc:chgData name="김 민영" userId="c13ed9b5fecac607" providerId="LiveId" clId="{B6432036-F0D6-4DC8-9E51-54F6E11B6707}" dt="2023-05-18T06:19:18.988" v="4" actId="14100"/>
        <pc:sldMkLst>
          <pc:docMk/>
          <pc:sldMk cId="896700016" sldId="256"/>
        </pc:sldMkLst>
        <pc:spChg chg="mod">
          <ac:chgData name="김 민영" userId="c13ed9b5fecac607" providerId="LiveId" clId="{B6432036-F0D6-4DC8-9E51-54F6E11B6707}" dt="2023-05-18T06:19:18.988" v="4" actId="14100"/>
          <ac:spMkLst>
            <pc:docMk/>
            <pc:sldMk cId="896700016" sldId="256"/>
            <ac:spMk id="4" creationId="{099E7AD9-7C05-0039-3714-AA3C80BBD0C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2023-05-18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50B2EFE-655A-3E32-AC8E-4F4BB1ED67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66"/>
            <a:ext cx="9144000" cy="514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F9303A73-31C8-C08F-BCF0-2BBDBB499D97}"/>
              </a:ext>
            </a:extLst>
          </p:cNvPr>
          <p:cNvSpPr/>
          <p:nvPr userDrawn="1"/>
        </p:nvSpPr>
        <p:spPr>
          <a:xfrm>
            <a:off x="0" y="238047"/>
            <a:ext cx="3114014" cy="268988"/>
          </a:xfrm>
          <a:custGeom>
            <a:avLst/>
            <a:gdLst>
              <a:gd name="connsiteX0" fmla="*/ 0 w 3114014"/>
              <a:gd name="connsiteY0" fmla="*/ 0 h 268988"/>
              <a:gd name="connsiteX1" fmla="*/ 3114014 w 3114014"/>
              <a:gd name="connsiteY1" fmla="*/ 0 h 268988"/>
              <a:gd name="connsiteX2" fmla="*/ 2911679 w 3114014"/>
              <a:gd name="connsiteY2" fmla="*/ 268988 h 268988"/>
              <a:gd name="connsiteX3" fmla="*/ 0 w 3114014"/>
              <a:gd name="connsiteY3" fmla="*/ 268988 h 26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014" h="268988">
                <a:moveTo>
                  <a:pt x="0" y="0"/>
                </a:moveTo>
                <a:lnTo>
                  <a:pt x="3114014" y="0"/>
                </a:lnTo>
                <a:lnTo>
                  <a:pt x="2911679" y="268988"/>
                </a:lnTo>
                <a:lnTo>
                  <a:pt x="0" y="268988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247F5D-7C39-A137-443D-C9E528DEF609}"/>
              </a:ext>
            </a:extLst>
          </p:cNvPr>
          <p:cNvSpPr txBox="1"/>
          <p:nvPr userDrawn="1"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게임으로 공부하는 즐거운 수학시간 </a:t>
            </a:r>
            <a:r>
              <a:rPr lang="en-US" altLang="ko-KR" sz="1300" dirty="0">
                <a:solidFill>
                  <a:srgbClr val="040257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(3)</a:t>
            </a:r>
          </a:p>
        </p:txBody>
      </p:sp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AB440CF5-3B1B-9A41-624D-2910B8DAC332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7A6BD3-4569-C6C1-3B03-939A4E1100CE}"/>
              </a:ext>
            </a:extLst>
          </p:cNvPr>
          <p:cNvSpPr txBox="1"/>
          <p:nvPr userDrawn="1"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2"/>
          <p:cNvSpPr txBox="1"/>
          <p:nvPr/>
        </p:nvSpPr>
        <p:spPr>
          <a:xfrm>
            <a:off x="246111" y="-1"/>
            <a:ext cx="68961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4289" rIns="34289">
            <a:spAutoFit/>
          </a:bodyPr>
          <a:lstStyle>
            <a:lvl1pPr>
              <a:defRPr sz="2000" b="1"/>
            </a:lvl1pPr>
          </a:lstStyle>
          <a:p>
            <a:r>
              <a:rPr sz="1500"/>
              <a:t>본 학습</a:t>
            </a:r>
          </a:p>
        </p:txBody>
      </p:sp>
      <p:sp>
        <p:nvSpPr>
          <p:cNvPr id="71" name="직사각형 4"/>
          <p:cNvSpPr/>
          <p:nvPr/>
        </p:nvSpPr>
        <p:spPr>
          <a:xfrm>
            <a:off x="1295933" y="1"/>
            <a:ext cx="7848069" cy="284020"/>
          </a:xfrm>
          <a:prstGeom prst="rect">
            <a:avLst/>
          </a:prstGeom>
          <a:solidFill>
            <a:srgbClr val="1798D3"/>
          </a:solidFill>
          <a:ln w="12700">
            <a:miter lim="400000"/>
          </a:ln>
        </p:spPr>
        <p:txBody>
          <a:bodyPr lIns="34289" rIns="3428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013"/>
          </a:p>
        </p:txBody>
      </p:sp>
      <p:sp>
        <p:nvSpPr>
          <p:cNvPr id="72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225949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  <p:sldLayoutId id="2147483674" r:id="rId4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228600" y="2754451"/>
            <a:ext cx="320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0" spc="-300" dirty="0">
                <a:solidFill>
                  <a:srgbClr val="EA1A6E">
                    <a:alpha val="5000"/>
                  </a:srgb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01</a:t>
            </a:r>
            <a:endParaRPr lang="ko-KR" altLang="en-US" sz="20000" spc="-300" dirty="0">
              <a:solidFill>
                <a:srgbClr val="EA1A6E">
                  <a:alpha val="5000"/>
                </a:srgb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9E7AD9-7C05-0039-3714-AA3C80BBD0CC}"/>
              </a:ext>
            </a:extLst>
          </p:cNvPr>
          <p:cNvSpPr txBox="1"/>
          <p:nvPr/>
        </p:nvSpPr>
        <p:spPr>
          <a:xfrm>
            <a:off x="1828800" y="2713732"/>
            <a:ext cx="5667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09.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수학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공룡들의 던전 탐험기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304">
            <a:extLst>
              <a:ext uri="{FF2B5EF4-FFF2-40B4-BE49-F238E27FC236}">
                <a16:creationId xmlns:a16="http://schemas.microsoft.com/office/drawing/2014/main" id="{F2C42C2C-5E3E-CB4A-1161-6D2D4F69A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73674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던전 탐험의 재료를 얻기 위해서 수학 문제 풀기</a:t>
            </a:r>
          </a:p>
        </p:txBody>
      </p:sp>
      <p:sp>
        <p:nvSpPr>
          <p:cNvPr id="8" name="Rectangle 304">
            <a:extLst>
              <a:ext uri="{FF2B5EF4-FFF2-40B4-BE49-F238E27FC236}">
                <a16:creationId xmlns:a16="http://schemas.microsoft.com/office/drawing/2014/main" id="{18A47E78-03A9-8A2B-E39B-F10017B21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607488"/>
            <a:ext cx="7917607" cy="50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latinLnBrk="0">
              <a:lnSpc>
                <a:spcPct val="130000"/>
              </a:lnSpc>
            </a:pPr>
            <a:endParaRPr kumimoji="0" lang="en-US" altLang="ko-KR" sz="2200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KoPubWorld돋움체 Bold" panose="00000800000000000000" pitchFamily="2" charset="-127"/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6C569995-FB5D-0AA4-7C73-17521C2C9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2190750"/>
            <a:ext cx="4495800" cy="2568455"/>
          </a:xfrm>
          <a:prstGeom prst="roundRect">
            <a:avLst>
              <a:gd name="adj" fmla="val 9440"/>
            </a:avLst>
          </a:prstGeom>
        </p:spPr>
      </p:pic>
      <p:grpSp>
        <p:nvGrpSpPr>
          <p:cNvPr id="20" name="그룹 19">
            <a:extLst>
              <a:ext uri="{FF2B5EF4-FFF2-40B4-BE49-F238E27FC236}">
                <a16:creationId xmlns:a16="http://schemas.microsoft.com/office/drawing/2014/main" id="{CE712C0D-C0EB-10E1-F846-AFFC314A1C2B}"/>
              </a:ext>
            </a:extLst>
          </p:cNvPr>
          <p:cNvGrpSpPr/>
          <p:nvPr/>
        </p:nvGrpSpPr>
        <p:grpSpPr>
          <a:xfrm>
            <a:off x="143265" y="2190750"/>
            <a:ext cx="4200135" cy="2590800"/>
            <a:chOff x="76200" y="2190750"/>
            <a:chExt cx="4200135" cy="2590800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D0C62793-A5B3-59D0-F724-983B8BD70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00" y="2190750"/>
              <a:ext cx="4200135" cy="2568455"/>
            </a:xfrm>
            <a:prstGeom prst="roundRect">
              <a:avLst>
                <a:gd name="adj" fmla="val 8637"/>
              </a:avLst>
            </a:prstGeom>
          </p:spPr>
        </p:pic>
        <p:sp>
          <p:nvSpPr>
            <p:cNvPr id="17" name="모서리가 둥근 직사각형 38">
              <a:extLst>
                <a:ext uri="{FF2B5EF4-FFF2-40B4-BE49-F238E27FC236}">
                  <a16:creationId xmlns:a16="http://schemas.microsoft.com/office/drawing/2014/main" id="{3982CF65-8BA1-B6B0-BA2F-EBE298CB923E}"/>
                </a:ext>
              </a:extLst>
            </p:cNvPr>
            <p:cNvSpPr/>
            <p:nvPr/>
          </p:nvSpPr>
          <p:spPr>
            <a:xfrm>
              <a:off x="76200" y="2190750"/>
              <a:ext cx="4191000" cy="25908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8" name="모서리가 둥근 직사각형 38">
            <a:extLst>
              <a:ext uri="{FF2B5EF4-FFF2-40B4-BE49-F238E27FC236}">
                <a16:creationId xmlns:a16="http://schemas.microsoft.com/office/drawing/2014/main" id="{459E1338-B8A8-B684-487C-558745E615C6}"/>
              </a:ext>
            </a:extLst>
          </p:cNvPr>
          <p:cNvSpPr/>
          <p:nvPr/>
        </p:nvSpPr>
        <p:spPr>
          <a:xfrm>
            <a:off x="4495800" y="2190750"/>
            <a:ext cx="4495800" cy="2590800"/>
          </a:xfrm>
          <a:prstGeom prst="roundRect">
            <a:avLst>
              <a:gd name="adj" fmla="val 7813"/>
            </a:avLst>
          </a:prstGeom>
          <a:noFill/>
          <a:ln w="5715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AE92A728-9CE2-D985-872D-4B471864DDD4}"/>
              </a:ext>
            </a:extLst>
          </p:cNvPr>
          <p:cNvSpPr/>
          <p:nvPr/>
        </p:nvSpPr>
        <p:spPr>
          <a:xfrm>
            <a:off x="2133600" y="3257550"/>
            <a:ext cx="990600" cy="1066800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8694A6A1-7C3D-CC5B-F4E5-6DE78070D5FD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1B4CDC-7141-B49B-8B79-B6B11C8FB606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</p:spTree>
    <p:extLst>
      <p:ext uri="{BB962C8B-B14F-4D97-AF65-F5344CB8AC3E}">
        <p14:creationId xmlns:p14="http://schemas.microsoft.com/office/powerpoint/2010/main" val="3310781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9309AEF0-749E-6042-1000-A5B1108FF5E6}"/>
              </a:ext>
            </a:extLst>
          </p:cNvPr>
          <p:cNvGrpSpPr/>
          <p:nvPr/>
        </p:nvGrpSpPr>
        <p:grpSpPr>
          <a:xfrm>
            <a:off x="2442600" y="2190750"/>
            <a:ext cx="4258800" cy="2826000"/>
            <a:chOff x="2057400" y="2114550"/>
            <a:chExt cx="5181600" cy="2932983"/>
          </a:xfrm>
        </p:grpSpPr>
        <p:pic>
          <p:nvPicPr>
            <p:cNvPr id="6" name="_x238799504" descr="EMB00001a383149">
              <a:extLst>
                <a:ext uri="{FF2B5EF4-FFF2-40B4-BE49-F238E27FC236}">
                  <a16:creationId xmlns:a16="http://schemas.microsoft.com/office/drawing/2014/main" id="{8B6E3738-9CCE-20E1-52A6-5056AFED3A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Marke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2114550"/>
              <a:ext cx="5181199" cy="2932983"/>
            </a:xfrm>
            <a:prstGeom prst="roundRect">
              <a:avLst>
                <a:gd name="adj" fmla="val 8670"/>
              </a:avLst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모서리가 둥근 직사각형 38">
              <a:extLst>
                <a:ext uri="{FF2B5EF4-FFF2-40B4-BE49-F238E27FC236}">
                  <a16:creationId xmlns:a16="http://schemas.microsoft.com/office/drawing/2014/main" id="{459E1338-B8A8-B684-487C-558745E615C6}"/>
                </a:ext>
              </a:extLst>
            </p:cNvPr>
            <p:cNvSpPr/>
            <p:nvPr/>
          </p:nvSpPr>
          <p:spPr>
            <a:xfrm>
              <a:off x="2057400" y="2114550"/>
              <a:ext cx="5181600" cy="28956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D6CBCD8B-2E44-0877-9FAC-65D12378B9CA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214031-DA58-5607-0D42-146629B4A622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BD7D635E-FE89-63F3-9CD5-32FBCEEE8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73674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마지막 미션 시 나타나는 미니 수학 퍼즐문제 창의적으로 해결하기</a:t>
            </a:r>
          </a:p>
        </p:txBody>
      </p:sp>
    </p:spTree>
    <p:extLst>
      <p:ext uri="{BB962C8B-B14F-4D97-AF65-F5344CB8AC3E}">
        <p14:creationId xmlns:p14="http://schemas.microsoft.com/office/powerpoint/2010/main" val="3034938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4C6BF381-C698-D93C-3CCE-5EB8462EC442}"/>
              </a:ext>
            </a:extLst>
          </p:cNvPr>
          <p:cNvGrpSpPr/>
          <p:nvPr/>
        </p:nvGrpSpPr>
        <p:grpSpPr>
          <a:xfrm>
            <a:off x="2442600" y="2177953"/>
            <a:ext cx="4258800" cy="2826000"/>
            <a:chOff x="2362200" y="2228323"/>
            <a:chExt cx="4904574" cy="2769003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B5314C67-92A8-38C9-FA64-6A72F3035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62200" y="2228323"/>
              <a:ext cx="4904574" cy="2769003"/>
            </a:xfrm>
            <a:prstGeom prst="roundRect">
              <a:avLst>
                <a:gd name="adj" fmla="val 11205"/>
              </a:avLst>
            </a:prstGeom>
          </p:spPr>
        </p:pic>
        <p:sp>
          <p:nvSpPr>
            <p:cNvPr id="11" name="모서리가 둥근 직사각형 38">
              <a:extLst>
                <a:ext uri="{FF2B5EF4-FFF2-40B4-BE49-F238E27FC236}">
                  <a16:creationId xmlns:a16="http://schemas.microsoft.com/office/drawing/2014/main" id="{90FD9B08-3F23-E261-7D39-CC91F68A7F3A}"/>
                </a:ext>
              </a:extLst>
            </p:cNvPr>
            <p:cNvSpPr/>
            <p:nvPr/>
          </p:nvSpPr>
          <p:spPr>
            <a:xfrm>
              <a:off x="2362200" y="2228323"/>
              <a:ext cx="4876800" cy="27432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CF7BF408-A648-7479-ED70-0DE89F2D9872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18DCE-E5C8-B104-E261-CFC80648BE17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4331807B-133C-CA32-3912-B81DC5A994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90438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재료를 찾고 수학 문제를 풀면서 탐험을 이어가며 스테이지를 해결할 수 있음</a:t>
            </a:r>
          </a:p>
        </p:txBody>
      </p:sp>
    </p:spTree>
    <p:extLst>
      <p:ext uri="{BB962C8B-B14F-4D97-AF65-F5344CB8AC3E}">
        <p14:creationId xmlns:p14="http://schemas.microsoft.com/office/powerpoint/2010/main" val="3084211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8538A59-380C-E098-B24E-2577F171B9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36719" y="955734"/>
            <a:ext cx="5869255" cy="3292416"/>
          </a:xfrm>
          <a:custGeom>
            <a:avLst/>
            <a:gdLst>
              <a:gd name="connsiteX0" fmla="*/ 350232 w 7208520"/>
              <a:gd name="connsiteY0" fmla="*/ 0 h 4053899"/>
              <a:gd name="connsiteX1" fmla="*/ 6838480 w 7208520"/>
              <a:gd name="connsiteY1" fmla="*/ 0 h 4053899"/>
              <a:gd name="connsiteX2" fmla="*/ 7208520 w 7208520"/>
              <a:gd name="connsiteY2" fmla="*/ 370040 h 4053899"/>
              <a:gd name="connsiteX3" fmla="*/ 7208520 w 7208520"/>
              <a:gd name="connsiteY3" fmla="*/ 3683860 h 4053899"/>
              <a:gd name="connsiteX4" fmla="*/ 6913056 w 7208520"/>
              <a:gd name="connsiteY4" fmla="*/ 4046382 h 4053899"/>
              <a:gd name="connsiteX5" fmla="*/ 6838490 w 7208520"/>
              <a:gd name="connsiteY5" fmla="*/ 4053899 h 4053899"/>
              <a:gd name="connsiteX6" fmla="*/ 350223 w 7208520"/>
              <a:gd name="connsiteY6" fmla="*/ 4053899 h 4053899"/>
              <a:gd name="connsiteX7" fmla="*/ 275656 w 7208520"/>
              <a:gd name="connsiteY7" fmla="*/ 4046382 h 4053899"/>
              <a:gd name="connsiteX8" fmla="*/ 9272 w 7208520"/>
              <a:gd name="connsiteY8" fmla="*/ 3827896 h 4053899"/>
              <a:gd name="connsiteX9" fmla="*/ 0 w 7208520"/>
              <a:gd name="connsiteY9" fmla="*/ 3798028 h 4053899"/>
              <a:gd name="connsiteX10" fmla="*/ 0 w 7208520"/>
              <a:gd name="connsiteY10" fmla="*/ 255872 h 4053899"/>
              <a:gd name="connsiteX11" fmla="*/ 9272 w 7208520"/>
              <a:gd name="connsiteY11" fmla="*/ 226004 h 4053899"/>
              <a:gd name="connsiteX12" fmla="*/ 350232 w 7208520"/>
              <a:gd name="connsiteY12" fmla="*/ 0 h 405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08520" h="4053899">
                <a:moveTo>
                  <a:pt x="350232" y="0"/>
                </a:moveTo>
                <a:lnTo>
                  <a:pt x="6838480" y="0"/>
                </a:lnTo>
                <a:cubicBezTo>
                  <a:pt x="7042847" y="0"/>
                  <a:pt x="7208520" y="165673"/>
                  <a:pt x="7208520" y="370040"/>
                </a:cubicBezTo>
                <a:lnTo>
                  <a:pt x="7208520" y="3683860"/>
                </a:lnTo>
                <a:cubicBezTo>
                  <a:pt x="7208520" y="3862681"/>
                  <a:pt x="7081677" y="4011877"/>
                  <a:pt x="6913056" y="4046382"/>
                </a:cubicBezTo>
                <a:lnTo>
                  <a:pt x="6838490" y="4053899"/>
                </a:lnTo>
                <a:lnTo>
                  <a:pt x="350223" y="4053899"/>
                </a:lnTo>
                <a:lnTo>
                  <a:pt x="275656" y="4046382"/>
                </a:lnTo>
                <a:cubicBezTo>
                  <a:pt x="155213" y="4021736"/>
                  <a:pt x="56084" y="3938574"/>
                  <a:pt x="9272" y="3827896"/>
                </a:cubicBezTo>
                <a:lnTo>
                  <a:pt x="0" y="3798028"/>
                </a:lnTo>
                <a:lnTo>
                  <a:pt x="0" y="255872"/>
                </a:lnTo>
                <a:lnTo>
                  <a:pt x="9272" y="226004"/>
                </a:lnTo>
                <a:cubicBezTo>
                  <a:pt x="65447" y="93191"/>
                  <a:pt x="196957" y="0"/>
                  <a:pt x="350232" y="0"/>
                </a:cubicBezTo>
                <a:close/>
              </a:path>
            </a:pathLst>
          </a:custGeom>
        </p:spPr>
      </p:pic>
      <p:sp>
        <p:nvSpPr>
          <p:cNvPr id="6" name="모서리가 둥근 직사각형 9">
            <a:extLst>
              <a:ext uri="{FF2B5EF4-FFF2-40B4-BE49-F238E27FC236}">
                <a16:creationId xmlns:a16="http://schemas.microsoft.com/office/drawing/2014/main" id="{3C2CF0E2-B123-6F25-A74D-7E34F3419242}"/>
              </a:ext>
            </a:extLst>
          </p:cNvPr>
          <p:cNvSpPr/>
          <p:nvPr/>
        </p:nvSpPr>
        <p:spPr>
          <a:xfrm>
            <a:off x="1636719" y="925542"/>
            <a:ext cx="5870561" cy="329241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1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7" name="그림 6" descr="장갑류, 의류이(가) 표시된 사진&#10;&#10;자동 생성된 설명">
            <a:extLst>
              <a:ext uri="{FF2B5EF4-FFF2-40B4-BE49-F238E27FC236}">
                <a16:creationId xmlns:a16="http://schemas.microsoft.com/office/drawing/2014/main" id="{BC2C567F-EFDE-A364-2688-5D19DE7110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65"/>
          <a:stretch/>
        </p:blipFill>
        <p:spPr>
          <a:xfrm>
            <a:off x="2286000" y="2363590"/>
            <a:ext cx="1153134" cy="1824176"/>
          </a:xfrm>
          <a:prstGeom prst="rect">
            <a:avLst/>
          </a:prstGeom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D6580475-04DE-22B9-E290-CB72EB01F087}"/>
              </a:ext>
            </a:extLst>
          </p:cNvPr>
          <p:cNvSpPr txBox="1"/>
          <p:nvPr/>
        </p:nvSpPr>
        <p:spPr>
          <a:xfrm>
            <a:off x="3012093" y="1657350"/>
            <a:ext cx="3142846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defPPr>
              <a:defRPr lang="ko-KR"/>
            </a:defPPr>
            <a:lvl1pPr marL="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1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4400" b="1"/>
            </a:pPr>
            <a:r>
              <a:rPr lang="ko-KR" altLang="en-US" sz="3200" b="1" dirty="0">
                <a:ln>
                  <a:solidFill>
                    <a:schemeClr val="bg1"/>
                  </a:solidFill>
                </a:ln>
                <a:solidFill>
                  <a:srgbClr val="E92575"/>
                </a:solidFill>
                <a:latin typeface="나눔고딕 ExtraBold" pitchFamily="50" charset="-127"/>
                <a:ea typeface="나눔고딕 ExtraBold" pitchFamily="50" charset="-127"/>
              </a:rPr>
              <a:t>규칙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에 대한 </a:t>
            </a:r>
          </a:p>
          <a:p>
            <a:pPr algn="ctr">
              <a:defRPr sz="4400" b="1"/>
            </a:pPr>
            <a:r>
              <a:rPr lang="ko-KR" altLang="en-US" sz="3200" b="1" dirty="0">
                <a:ln>
                  <a:solidFill>
                    <a:schemeClr val="bg1"/>
                  </a:solidFill>
                </a:ln>
                <a:solidFill>
                  <a:srgbClr val="E92575"/>
                </a:solidFill>
                <a:latin typeface="나눔고딕 ExtraBold" pitchFamily="50" charset="-127"/>
                <a:ea typeface="나눔고딕 ExtraBold" pitchFamily="50" charset="-127"/>
              </a:rPr>
              <a:t>질문 있는</a:t>
            </a:r>
            <a:r>
              <a:rPr lang="ko-KR" alt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E92575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사람은 </a:t>
            </a:r>
            <a:b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</a:b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질문해주세요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15999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3B72D572-4FF4-96B1-0F3B-24FB8F2C1A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44" b="90855" l="9627" r="89784">
                        <a14:foregroundMark x1="42633" y1="19469" x2="42633" y2="19469"/>
                        <a14:foregroundMark x1="43418" y1="15044" x2="43418" y2="150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462"/>
          <a:stretch/>
        </p:blipFill>
        <p:spPr bwMode="auto">
          <a:xfrm>
            <a:off x="1371600" y="2190750"/>
            <a:ext cx="5638800" cy="328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6" name="자유형: 도형 15">
            <a:extLst>
              <a:ext uri="{FF2B5EF4-FFF2-40B4-BE49-F238E27FC236}">
                <a16:creationId xmlns:a16="http://schemas.microsoft.com/office/drawing/2014/main" id="{BB087ED3-1DEA-1F5F-78F4-3EACC0B1B007}"/>
              </a:ext>
            </a:extLst>
          </p:cNvPr>
          <p:cNvSpPr/>
          <p:nvPr/>
        </p:nvSpPr>
        <p:spPr>
          <a:xfrm>
            <a:off x="0" y="238047"/>
            <a:ext cx="3114014" cy="268988"/>
          </a:xfrm>
          <a:custGeom>
            <a:avLst/>
            <a:gdLst>
              <a:gd name="connsiteX0" fmla="*/ 0 w 3114014"/>
              <a:gd name="connsiteY0" fmla="*/ 0 h 268988"/>
              <a:gd name="connsiteX1" fmla="*/ 3114014 w 3114014"/>
              <a:gd name="connsiteY1" fmla="*/ 0 h 268988"/>
              <a:gd name="connsiteX2" fmla="*/ 2911679 w 3114014"/>
              <a:gd name="connsiteY2" fmla="*/ 268988 h 268988"/>
              <a:gd name="connsiteX3" fmla="*/ 0 w 3114014"/>
              <a:gd name="connsiteY3" fmla="*/ 268988 h 26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014" h="268988">
                <a:moveTo>
                  <a:pt x="0" y="0"/>
                </a:moveTo>
                <a:lnTo>
                  <a:pt x="3114014" y="0"/>
                </a:lnTo>
                <a:lnTo>
                  <a:pt x="2911679" y="268988"/>
                </a:lnTo>
                <a:lnTo>
                  <a:pt x="0" y="268988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9B2FB9-FF00-7707-17AC-98645BB7349F}"/>
              </a:ext>
            </a:extLst>
          </p:cNvPr>
          <p:cNvSpPr txBox="1"/>
          <p:nvPr/>
        </p:nvSpPr>
        <p:spPr>
          <a:xfrm>
            <a:off x="0" y="224696"/>
            <a:ext cx="28194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공룡들의 던전 탐험기로 수학공부하기</a:t>
            </a:r>
            <a:endParaRPr lang="en-US" altLang="ko-KR" sz="1300" dirty="0">
              <a:solidFill>
                <a:srgbClr val="040257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7EA17699-FB28-E958-A276-6A3E83AE58AC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B5B913-EFD1-26DA-8B64-E1532803F455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하기</a:t>
            </a:r>
          </a:p>
        </p:txBody>
      </p:sp>
      <p:sp>
        <p:nvSpPr>
          <p:cNvPr id="20" name="Rectangle 304">
            <a:extLst>
              <a:ext uri="{FF2B5EF4-FFF2-40B4-BE49-F238E27FC236}">
                <a16:creationId xmlns:a16="http://schemas.microsoft.com/office/drawing/2014/main" id="{DD837848-4FFC-EE80-D4A2-F0ED0E3C1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73674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정숙하여 게임을 즐겨봅시다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 (45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분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26014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4249D70-6E70-D860-B757-74DD3167CCC5}"/>
              </a:ext>
            </a:extLst>
          </p:cNvPr>
          <p:cNvSpPr/>
          <p:nvPr/>
        </p:nvSpPr>
        <p:spPr>
          <a:xfrm>
            <a:off x="0" y="238047"/>
            <a:ext cx="3114014" cy="268988"/>
          </a:xfrm>
          <a:custGeom>
            <a:avLst/>
            <a:gdLst>
              <a:gd name="connsiteX0" fmla="*/ 0 w 3114014"/>
              <a:gd name="connsiteY0" fmla="*/ 0 h 268988"/>
              <a:gd name="connsiteX1" fmla="*/ 3114014 w 3114014"/>
              <a:gd name="connsiteY1" fmla="*/ 0 h 268988"/>
              <a:gd name="connsiteX2" fmla="*/ 2911679 w 3114014"/>
              <a:gd name="connsiteY2" fmla="*/ 268988 h 268988"/>
              <a:gd name="connsiteX3" fmla="*/ 0 w 3114014"/>
              <a:gd name="connsiteY3" fmla="*/ 268988 h 26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014" h="268988">
                <a:moveTo>
                  <a:pt x="0" y="0"/>
                </a:moveTo>
                <a:lnTo>
                  <a:pt x="3114014" y="0"/>
                </a:lnTo>
                <a:lnTo>
                  <a:pt x="2911679" y="268988"/>
                </a:lnTo>
                <a:lnTo>
                  <a:pt x="0" y="268988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9B2FB9-FF00-7707-17AC-98645BB7349F}"/>
              </a:ext>
            </a:extLst>
          </p:cNvPr>
          <p:cNvSpPr txBox="1"/>
          <p:nvPr/>
        </p:nvSpPr>
        <p:spPr>
          <a:xfrm>
            <a:off x="0" y="224696"/>
            <a:ext cx="28194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공룡들의 던전 탐험기로 수학공부하기</a:t>
            </a:r>
            <a:endParaRPr lang="en-US" altLang="ko-KR" sz="1300" dirty="0">
              <a:solidFill>
                <a:srgbClr val="040257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14340" name="Picture 4">
            <a:extLst>
              <a:ext uri="{FF2B5EF4-FFF2-40B4-BE49-F238E27FC236}">
                <a16:creationId xmlns:a16="http://schemas.microsoft.com/office/drawing/2014/main" id="{D4CB7E91-60BE-C8C7-B88B-DBC4A6B9CD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00" b="91106" l="9856" r="92548">
                        <a14:foregroundMark x1="16587" y1="19712" x2="16587" y2="19712"/>
                        <a14:foregroundMark x1="16587" y1="16346" x2="16587" y2="16346"/>
                        <a14:foregroundMark x1="13702" y1="12740" x2="13702" y2="12740"/>
                        <a14:foregroundMark x1="11538" y1="17067" x2="11538" y2="17067"/>
                        <a14:foregroundMark x1="19471" y1="28125" x2="19471" y2="28125"/>
                        <a14:foregroundMark x1="91346" y1="62019" x2="91346" y2="62019"/>
                        <a14:foregroundMark x1="90385" y1="55288" x2="90385" y2="55288"/>
                        <a14:foregroundMark x1="90865" y1="56971" x2="90865" y2="56971"/>
                        <a14:foregroundMark x1="91106" y1="57452" x2="91106" y2="57452"/>
                        <a14:foregroundMark x1="91827" y1="58894" x2="91827" y2="58894"/>
                        <a14:foregroundMark x1="54567" y1="91346" x2="54567" y2="91346"/>
                        <a14:foregroundMark x1="91346" y1="53365" x2="91346" y2="53365"/>
                        <a14:foregroundMark x1="91587" y1="56490" x2="91587" y2="56490"/>
                        <a14:foregroundMark x1="91827" y1="54327" x2="91827" y2="54327"/>
                        <a14:foregroundMark x1="92548" y1="54087" x2="92548" y2="540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385"/>
          <a:stretch/>
        </p:blipFill>
        <p:spPr bwMode="auto">
          <a:xfrm>
            <a:off x="990600" y="2266950"/>
            <a:ext cx="2942031" cy="263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>
            <a:extLst>
              <a:ext uri="{FF2B5EF4-FFF2-40B4-BE49-F238E27FC236}">
                <a16:creationId xmlns:a16="http://schemas.microsoft.com/office/drawing/2014/main" id="{E77C2772-D241-9581-EBE6-8F011237B6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2981" b="90625" l="9856" r="90385">
                        <a14:foregroundMark x1="46635" y1="16346" x2="46635" y2="16346"/>
                        <a14:foregroundMark x1="52163" y1="12981" x2="52163" y2="12981"/>
                        <a14:foregroundMark x1="21154" y1="28846" x2="21154" y2="28846"/>
                        <a14:foregroundMark x1="17548" y1="24038" x2="17548" y2="24038"/>
                        <a14:foregroundMark x1="13702" y1="20913" x2="13702" y2="20913"/>
                        <a14:foregroundMark x1="12500" y1="17788" x2="12500" y2="17788"/>
                        <a14:foregroundMark x1="90385" y1="52885" x2="90385" y2="52885"/>
                        <a14:foregroundMark x1="19471" y1="27163" x2="19471" y2="271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447"/>
          <a:stretch/>
        </p:blipFill>
        <p:spPr bwMode="auto">
          <a:xfrm>
            <a:off x="4457700" y="2190750"/>
            <a:ext cx="3039111" cy="272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916F358D-26A7-A27E-3AFB-A949D92FDD0C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49FB1D-E6D6-ED0A-A6E2-D2F0216E00D9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하기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69C35D7D-54B3-0EE5-C5F5-5423CAC3E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73674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던전 탐험이 끝나면</a:t>
            </a:r>
            <a:r>
              <a:rPr kumimoji="0" lang="ko-KR" altLang="en-US" sz="2000" b="1" dirty="0">
                <a:solidFill>
                  <a:srgbClr val="C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 ‘유레카</a:t>
            </a:r>
            <a:r>
              <a:rPr kumimoji="0" lang="en-US" altLang="ko-KR" sz="2000" b="1" dirty="0">
                <a:solidFill>
                  <a:srgbClr val="C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!’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외치기</a:t>
            </a:r>
          </a:p>
        </p:txBody>
      </p:sp>
    </p:spTree>
    <p:extLst>
      <p:ext uri="{BB962C8B-B14F-4D97-AF65-F5344CB8AC3E}">
        <p14:creationId xmlns:p14="http://schemas.microsoft.com/office/powerpoint/2010/main" val="828949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자유형: 도형 18">
            <a:extLst>
              <a:ext uri="{FF2B5EF4-FFF2-40B4-BE49-F238E27FC236}">
                <a16:creationId xmlns:a16="http://schemas.microsoft.com/office/drawing/2014/main" id="{C76101EA-A960-43AA-9CCA-1D1D965CE3BE}"/>
              </a:ext>
            </a:extLst>
          </p:cNvPr>
          <p:cNvSpPr/>
          <p:nvPr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B367EB-CE9A-BABC-FB57-1DA220026D54}"/>
              </a:ext>
            </a:extLst>
          </p:cNvPr>
          <p:cNvSpPr txBox="1"/>
          <p:nvPr/>
        </p:nvSpPr>
        <p:spPr>
          <a:xfrm>
            <a:off x="0" y="-39839"/>
            <a:ext cx="319021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게임콘텐츠를 활용한 디지털 교육</a:t>
            </a:r>
          </a:p>
        </p:txBody>
      </p: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F74BFB1D-3CAE-B6CA-9B20-4014126EE699}"/>
              </a:ext>
            </a:extLst>
          </p:cNvPr>
          <p:cNvSpPr/>
          <p:nvPr/>
        </p:nvSpPr>
        <p:spPr>
          <a:xfrm>
            <a:off x="0" y="238047"/>
            <a:ext cx="3114014" cy="268988"/>
          </a:xfrm>
          <a:custGeom>
            <a:avLst/>
            <a:gdLst>
              <a:gd name="connsiteX0" fmla="*/ 0 w 3114014"/>
              <a:gd name="connsiteY0" fmla="*/ 0 h 268988"/>
              <a:gd name="connsiteX1" fmla="*/ 3114014 w 3114014"/>
              <a:gd name="connsiteY1" fmla="*/ 0 h 268988"/>
              <a:gd name="connsiteX2" fmla="*/ 2911679 w 3114014"/>
              <a:gd name="connsiteY2" fmla="*/ 268988 h 268988"/>
              <a:gd name="connsiteX3" fmla="*/ 0 w 3114014"/>
              <a:gd name="connsiteY3" fmla="*/ 268988 h 268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014" h="268988">
                <a:moveTo>
                  <a:pt x="0" y="0"/>
                </a:moveTo>
                <a:lnTo>
                  <a:pt x="3114014" y="0"/>
                </a:lnTo>
                <a:lnTo>
                  <a:pt x="2911679" y="268988"/>
                </a:lnTo>
                <a:lnTo>
                  <a:pt x="0" y="268988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9B2FB9-FF00-7707-17AC-98645BB7349F}"/>
              </a:ext>
            </a:extLst>
          </p:cNvPr>
          <p:cNvSpPr txBox="1"/>
          <p:nvPr/>
        </p:nvSpPr>
        <p:spPr>
          <a:xfrm>
            <a:off x="0" y="224696"/>
            <a:ext cx="28194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공룡들의 던전 탐험기로 수학공부하기</a:t>
            </a:r>
            <a:endParaRPr lang="en-US" altLang="ko-KR" sz="1300" dirty="0">
              <a:solidFill>
                <a:srgbClr val="040257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982FFBD1-8869-7187-7496-FBD42D7A4667}"/>
              </a:ext>
            </a:extLst>
          </p:cNvPr>
          <p:cNvSpPr txBox="1"/>
          <p:nvPr/>
        </p:nvSpPr>
        <p:spPr>
          <a:xfrm>
            <a:off x="369112" y="3044064"/>
            <a:ext cx="438580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000" b="1"/>
            </a:lvl1pPr>
          </a:lstStyle>
          <a:p>
            <a:pPr marL="342900" indent="-342900">
              <a:buFont typeface="Wingdings" panose="05000000000000000000" pitchFamily="2" charset="2"/>
              <a:buChar char="Ø"/>
            </a:pPr>
            <a:endParaRPr dirty="0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CE881E63-040E-8920-1467-51984E06E1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9"/>
          <a:stretch/>
        </p:blipFill>
        <p:spPr bwMode="auto">
          <a:xfrm>
            <a:off x="1990725" y="2571750"/>
            <a:ext cx="4562475" cy="25908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EAB1BC89-2CC8-1CC8-304A-BD8ADDB8E126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1B5456-655C-3192-F729-F412E65BE59C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2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하기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3EEAC49C-9829-12B7-3E4E-D4A6C77DE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73674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활동 정리하기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27349A-D9F2-6DFF-89B9-0B974076BBD9}"/>
              </a:ext>
            </a:extLst>
          </p:cNvPr>
          <p:cNvSpPr txBox="1"/>
          <p:nvPr/>
        </p:nvSpPr>
        <p:spPr>
          <a:xfrm>
            <a:off x="685800" y="2027261"/>
            <a:ext cx="731520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ko-KR"/>
            </a:defPPr>
            <a:lvl1pPr marL="285750" indent="-285750" latinLnBrk="0">
              <a:buFontTx/>
              <a:buChar char="-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KoPubWorld돋움체 Medium" panose="00000600000000000000" pitchFamily="2" charset="-127"/>
                <a:ea typeface="KoPubWorld돋움체 Medium" panose="00000600000000000000" pitchFamily="2" charset="-127"/>
                <a:cs typeface="KoPubWorld돋움체 Medium" panose="00000600000000000000" pitchFamily="2" charset="-127"/>
              </a:defRPr>
            </a:lvl1pPr>
          </a:lstStyle>
          <a:p>
            <a:pPr>
              <a:buClr>
                <a:srgbClr val="A19FFF"/>
              </a:buClr>
              <a:buFont typeface="Arial" panose="020B0604020202020204" pitchFamily="34" charset="0"/>
              <a:buChar char="•"/>
            </a:pPr>
            <a:r>
              <a:rPr lang="ko-KR" altLang="en-US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게임을 하면서 들었던 생각이나 </a:t>
            </a:r>
            <a:r>
              <a:rPr lang="ko-KR" altLang="en-US">
                <a:latin typeface="나눔고딕 Bold" panose="020D0804000000000000" pitchFamily="50" charset="-127"/>
                <a:ea typeface="나눔고딕 Bold" panose="020D0804000000000000" pitchFamily="50" charset="-127"/>
              </a:rPr>
              <a:t>느낌을 발표해 봅시다</a:t>
            </a:r>
            <a:r>
              <a:rPr lang="en-US" altLang="ko-KR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33346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>
            <a:extLst>
              <a:ext uri="{FF2B5EF4-FFF2-40B4-BE49-F238E27FC236}">
                <a16:creationId xmlns:a16="http://schemas.microsoft.com/office/drawing/2014/main" id="{AB202403-A2DD-1CDC-53DC-6B7357452C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1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556"/>
          <a:stretch/>
        </p:blipFill>
        <p:spPr bwMode="auto">
          <a:xfrm>
            <a:off x="213775" y="742950"/>
            <a:ext cx="8716451" cy="41910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23E76F82-FE90-9B99-F36B-27B889E0C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631140"/>
              </p:ext>
            </p:extLst>
          </p:nvPr>
        </p:nvGraphicFramePr>
        <p:xfrm>
          <a:off x="1600722" y="925233"/>
          <a:ext cx="5942556" cy="3780118"/>
        </p:xfrm>
        <a:graphic>
          <a:graphicData uri="http://schemas.openxmlformats.org/drawingml/2006/table">
            <a:tbl>
              <a:tblPr/>
              <a:tblGrid>
                <a:gridCol w="5942556">
                  <a:extLst>
                    <a:ext uri="{9D8B030D-6E8A-4147-A177-3AD203B41FA5}">
                      <a16:colId xmlns:a16="http://schemas.microsoft.com/office/drawing/2014/main" val="917383684"/>
                    </a:ext>
                  </a:extLst>
                </a:gridCol>
              </a:tblGrid>
              <a:tr h="3780118"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옛날부터 사람들의 입에서 입으로 전해져 내려온 </a:t>
                      </a:r>
                      <a:b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</a:br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수학 던전이라는 곳이 있었습니다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. </a:t>
                      </a: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수학 던전과 관련된 전설이 있는데요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, </a:t>
                      </a: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그것은 바로 수학과 관련된 문제를 풀며 </a:t>
                      </a:r>
                      <a:endParaRPr lang="en-US" altLang="ko-KR" sz="2000" b="1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  <a:cs typeface="KoPubWorld돋움체 Medium" panose="00000600000000000000" pitchFamily="2" charset="-127"/>
                        <a:sym typeface="나눔바른고딕"/>
                      </a:endParaRP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수학 던전 끝까지 가면 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8</a:t>
                      </a:r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개의 밝은 빛이 </a:t>
                      </a:r>
                      <a:endParaRPr lang="en-US" altLang="ko-KR" sz="2000" b="1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  <a:cs typeface="KoPubWorld돋움체 Medium" panose="00000600000000000000" pitchFamily="2" charset="-127"/>
                        <a:sym typeface="나눔바른고딕"/>
                      </a:endParaRP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당신을 비출 것이고 그때 ‘유레카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!’</a:t>
                      </a:r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라고 외치면 </a:t>
                      </a:r>
                      <a:endParaRPr lang="en-US" altLang="ko-KR" sz="2000" b="1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  <a:cs typeface="KoPubWorld돋움체 Medium" panose="00000600000000000000" pitchFamily="2" charset="-127"/>
                        <a:sym typeface="나눔바른고딕"/>
                      </a:endParaRP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수의 정령이 소원 한 가지를 들어준다는 것입니다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. </a:t>
                      </a: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 err="1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여러분에게도</a:t>
                      </a:r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 이번 시간에 수학 던전을 탐험할 수 있는 </a:t>
                      </a:r>
                      <a:endParaRPr lang="en-US" altLang="ko-KR" sz="2000" b="1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  <a:cs typeface="KoPubWorld돋움체 Medium" panose="00000600000000000000" pitchFamily="2" charset="-127"/>
                        <a:sym typeface="나눔바른고딕"/>
                      </a:endParaRPr>
                    </a:p>
                    <a:p>
                      <a:pPr algn="ctr" fontAlgn="base" latinLnBrk="1"/>
                      <a:r>
                        <a:rPr lang="ko-KR" altLang="en-US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기회가 생겼습니다</a:t>
                      </a:r>
                      <a:r>
                        <a:rPr lang="en-US" altLang="ko-KR" sz="2000" b="1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Medium" panose="00000600000000000000" pitchFamily="2" charset="-127"/>
                          <a:sym typeface="나눔바른고딕"/>
                        </a:rPr>
                        <a:t>.</a:t>
                      </a:r>
                      <a:endParaRPr lang="ko-KR" altLang="en-US" sz="2000" b="1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  <a:cs typeface="KoPubWorld돋움체 Medium" panose="00000600000000000000" pitchFamily="2" charset="-127"/>
                        <a:sym typeface="나눔바른고딕"/>
                      </a:endParaRPr>
                    </a:p>
                    <a:p>
                      <a:pPr fontAlgn="base" latinLnBrk="0"/>
                      <a:endParaRPr lang="ko-KR" altLang="en-US" sz="1200" b="0" i="0" u="none" strike="noStrike" cap="none" spc="0" baseline="0" dirty="0">
                        <a:solidFill>
                          <a:schemeClr val="tx1"/>
                        </a:solidFill>
                        <a:effectLst/>
                        <a:uFillTx/>
                        <a:latin typeface="나눔고딕 ExtraBold" panose="020D0904000000000000" pitchFamily="50" charset="-127"/>
                        <a:ea typeface="나눔고딕 ExtraBold" panose="020D0904000000000000" pitchFamily="50" charset="-127"/>
                        <a:cs typeface="+mn-cs"/>
                        <a:sym typeface="나눔바른고딕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i="0" kern="0" spc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Bold" panose="00000800000000000000" pitchFamily="2" charset="-127"/>
                        </a:rPr>
                        <a:t>“여러분은 탐험에 도전하시겠습니까</a:t>
                      </a:r>
                      <a:r>
                        <a:rPr lang="en-US" altLang="ko-KR" sz="2400" b="1" i="0" kern="0" spc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나눔고딕 ExtraBold" panose="020D0904000000000000" pitchFamily="50" charset="-127"/>
                          <a:ea typeface="나눔고딕 ExtraBold" panose="020D0904000000000000" pitchFamily="50" charset="-127"/>
                          <a:cs typeface="KoPubWorld돋움체 Bold" panose="00000800000000000000" pitchFamily="2" charset="-127"/>
                        </a:rPr>
                        <a:t>?”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45328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7779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A08C2E7A-BB57-E8D0-D1BC-DD9E365340AF}"/>
              </a:ext>
            </a:extLst>
          </p:cNvPr>
          <p:cNvGrpSpPr/>
          <p:nvPr/>
        </p:nvGrpSpPr>
        <p:grpSpPr>
          <a:xfrm>
            <a:off x="-258412" y="590551"/>
            <a:ext cx="9660825" cy="4495800"/>
            <a:chOff x="498897" y="1295399"/>
            <a:chExt cx="8146207" cy="3790951"/>
          </a:xfrm>
        </p:grpSpPr>
        <p:grpSp>
          <p:nvGrpSpPr>
            <p:cNvPr id="3" name="그룹 2">
              <a:extLst>
                <a:ext uri="{FF2B5EF4-FFF2-40B4-BE49-F238E27FC236}">
                  <a16:creationId xmlns:a16="http://schemas.microsoft.com/office/drawing/2014/main" id="{F512091F-B238-DC2B-3CF4-1153D2789FEA}"/>
                </a:ext>
              </a:extLst>
            </p:cNvPr>
            <p:cNvGrpSpPr/>
            <p:nvPr/>
          </p:nvGrpSpPr>
          <p:grpSpPr>
            <a:xfrm>
              <a:off x="2133600" y="1911606"/>
              <a:ext cx="4822620" cy="3174744"/>
              <a:chOff x="2133600" y="1911606"/>
              <a:chExt cx="4822620" cy="3174744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BE2949C-319A-4D62-FEDA-E2BF20374585}"/>
                  </a:ext>
                </a:extLst>
              </p:cNvPr>
              <p:cNvSpPr txBox="1"/>
              <p:nvPr/>
            </p:nvSpPr>
            <p:spPr>
              <a:xfrm>
                <a:off x="2834640" y="2089052"/>
                <a:ext cx="914400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ko-KR" altLang="en-US" dirty="0">
                  <a:ea typeface="나눔고딕" panose="020D0604000000000000" pitchFamily="50" charset="-127"/>
                </a:endParaRPr>
              </a:p>
            </p:txBody>
          </p:sp>
          <p:pic>
            <p:nvPicPr>
              <p:cNvPr id="5" name="그림 4">
                <a:extLst>
                  <a:ext uri="{FF2B5EF4-FFF2-40B4-BE49-F238E27FC236}">
                    <a16:creationId xmlns:a16="http://schemas.microsoft.com/office/drawing/2014/main" id="{36F38618-0B92-EF4C-3538-8F91BC1525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33600" y="1911606"/>
                <a:ext cx="4822620" cy="3174744"/>
              </a:xfrm>
              <a:prstGeom prst="roundRect">
                <a:avLst>
                  <a:gd name="adj" fmla="val 10387"/>
                </a:avLst>
              </a:prstGeom>
            </p:spPr>
          </p:pic>
          <p:sp>
            <p:nvSpPr>
              <p:cNvPr id="9" name="모서리가 둥근 직사각형 38">
                <a:extLst>
                  <a:ext uri="{FF2B5EF4-FFF2-40B4-BE49-F238E27FC236}">
                    <a16:creationId xmlns:a16="http://schemas.microsoft.com/office/drawing/2014/main" id="{3CEB3611-D7CB-22CD-AE81-741D155343E1}"/>
                  </a:ext>
                </a:extLst>
              </p:cNvPr>
              <p:cNvSpPr/>
              <p:nvPr/>
            </p:nvSpPr>
            <p:spPr>
              <a:xfrm>
                <a:off x="2133600" y="1911606"/>
                <a:ext cx="4800600" cy="3124200"/>
              </a:xfrm>
              <a:prstGeom prst="roundRect">
                <a:avLst>
                  <a:gd name="adj" fmla="val 7813"/>
                </a:avLst>
              </a:prstGeom>
              <a:noFill/>
              <a:ln w="57150">
                <a:solidFill>
                  <a:srgbClr val="A19FFF"/>
                </a:solidFill>
              </a:ln>
              <a:effectLst>
                <a:outerShdw dist="38100" dir="2400000" algn="ctr" rotWithShape="0">
                  <a:srgbClr val="A19FFF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  <p:sp>
          <p:nvSpPr>
            <p:cNvPr id="6" name="Rectangle 304">
              <a:extLst>
                <a:ext uri="{FF2B5EF4-FFF2-40B4-BE49-F238E27FC236}">
                  <a16:creationId xmlns:a16="http://schemas.microsoft.com/office/drawing/2014/main" id="{42EC481A-6BEE-9791-C34D-3C3DB65A4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897" y="1295399"/>
              <a:ext cx="8146207" cy="526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 latinLnBrk="0">
                <a:lnSpc>
                  <a:spcPct val="130000"/>
                </a:lnSpc>
              </a:pPr>
              <a:r>
                <a:rPr kumimoji="0" lang="ko-KR" altLang="en-US" sz="2400" dirty="0" err="1">
                  <a:solidFill>
                    <a:srgbClr val="C00000"/>
                  </a:solidFill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태블릿</a:t>
              </a:r>
              <a:r>
                <a:rPr kumimoji="0" lang="ko-KR" altLang="en-US" sz="2000" dirty="0" err="1"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으로</a:t>
              </a:r>
              <a:r>
                <a:rPr kumimoji="0" lang="ko-KR" altLang="en-US" sz="2000" dirty="0"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 던전을 탐험해봅시다</a:t>
              </a:r>
              <a:r>
                <a:rPr kumimoji="0" lang="en-US" altLang="ko-KR" sz="2000" dirty="0">
                  <a:latin typeface="나눔고딕 ExtraBold" panose="020D0904000000000000" pitchFamily="50" charset="-127"/>
                  <a:ea typeface="나눔고딕 ExtraBold" panose="020D0904000000000000" pitchFamily="50" charset="-127"/>
                  <a:cs typeface="KoPubWorld돋움체 Bold" panose="00000800000000000000" pitchFamily="2" charset="-127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6252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BE2949C-319A-4D62-FEDA-E2BF20374585}"/>
              </a:ext>
            </a:extLst>
          </p:cNvPr>
          <p:cNvSpPr txBox="1"/>
          <p:nvPr/>
        </p:nvSpPr>
        <p:spPr>
          <a:xfrm>
            <a:off x="2834640" y="2089052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D75A79A0-93A3-D089-2B17-B9100D2704C5}"/>
              </a:ext>
            </a:extLst>
          </p:cNvPr>
          <p:cNvGrpSpPr/>
          <p:nvPr/>
        </p:nvGrpSpPr>
        <p:grpSpPr>
          <a:xfrm>
            <a:off x="3767328" y="2068168"/>
            <a:ext cx="4734003" cy="2934108"/>
            <a:chOff x="2282854" y="2397360"/>
            <a:chExt cx="4136820" cy="2638447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41F3B01-5AA9-9B7C-E1C4-DE6436546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0" y="2419350"/>
              <a:ext cx="4133674" cy="2616457"/>
            </a:xfrm>
            <a:prstGeom prst="roundRect">
              <a:avLst>
                <a:gd name="adj" fmla="val 10387"/>
              </a:avLst>
            </a:prstGeom>
          </p:spPr>
        </p:pic>
        <p:sp>
          <p:nvSpPr>
            <p:cNvPr id="16" name="모서리가 둥근 직사각형 38">
              <a:extLst>
                <a:ext uri="{FF2B5EF4-FFF2-40B4-BE49-F238E27FC236}">
                  <a16:creationId xmlns:a16="http://schemas.microsoft.com/office/drawing/2014/main" id="{277D702A-E786-7D52-FC51-E126DA4260A5}"/>
                </a:ext>
              </a:extLst>
            </p:cNvPr>
            <p:cNvSpPr/>
            <p:nvPr/>
          </p:nvSpPr>
          <p:spPr>
            <a:xfrm>
              <a:off x="2282854" y="2397360"/>
              <a:ext cx="4114800" cy="2616456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2" name="자유형: 도형 11">
            <a:extLst>
              <a:ext uri="{FF2B5EF4-FFF2-40B4-BE49-F238E27FC236}">
                <a16:creationId xmlns:a16="http://schemas.microsoft.com/office/drawing/2014/main" id="{CB0355B7-6942-C317-FC3E-D9D8B79A2EB6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B37684-421D-DE71-77F0-E618A0519082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학습 목표</a:t>
            </a:r>
          </a:p>
        </p:txBody>
      </p:sp>
      <p:sp>
        <p:nvSpPr>
          <p:cNvPr id="19" name="Rectangle 304">
            <a:extLst>
              <a:ext uri="{FF2B5EF4-FFF2-40B4-BE49-F238E27FC236}">
                <a16:creationId xmlns:a16="http://schemas.microsoft.com/office/drawing/2014/main" id="{EB13AFBB-9F37-6E42-EE46-33D9F76A1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8586684" cy="863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3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'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공룡들의 던전 탐험기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'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플레이 과정에서 규칙성 및 자료의 가능성 영역의 문제를 해결할 수 있다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4051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BE2949C-319A-4D62-FEDA-E2BF20374585}"/>
              </a:ext>
            </a:extLst>
          </p:cNvPr>
          <p:cNvSpPr txBox="1"/>
          <p:nvPr/>
        </p:nvSpPr>
        <p:spPr>
          <a:xfrm>
            <a:off x="2834640" y="2089052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Rectangle 304">
            <a:extLst>
              <a:ext uri="{FF2B5EF4-FFF2-40B4-BE49-F238E27FC236}">
                <a16:creationId xmlns:a16="http://schemas.microsoft.com/office/drawing/2014/main" id="{4C589780-2FDB-2C45-85AC-AE731A6B8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2069525"/>
            <a:ext cx="8146207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57188" indent="-357188" latinLnBrk="0">
              <a:lnSpc>
                <a:spcPct val="130000"/>
              </a:lnSpc>
              <a:buFont typeface="+mj-ea"/>
              <a:buAutoNum type="circleNumDbPlain"/>
            </a:pP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선생님의 설명을 듣고 탐험은 혼자서 패드로 진행됩니다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57188" indent="-357188" latinLnBrk="0">
              <a:lnSpc>
                <a:spcPct val="130000"/>
              </a:lnSpc>
              <a:buFont typeface="+mj-ea"/>
              <a:buAutoNum type="circleNumDbPlain"/>
            </a:pP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정답이나 힌트를 누설하여 다른 친구의 탐험을 방해하면 불이익을 받습니다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57188" indent="-357188" latinLnBrk="0">
              <a:lnSpc>
                <a:spcPct val="130000"/>
              </a:lnSpc>
              <a:buFont typeface="+mj-ea"/>
              <a:buAutoNum type="circleNumDbPlain"/>
            </a:pP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탐험이 힘들고 포기하고 싶을 때는 손을 들고 선생님께 말합니다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.</a:t>
            </a:r>
          </a:p>
          <a:p>
            <a:pPr marL="357188" indent="-357188" latinLnBrk="0">
              <a:lnSpc>
                <a:spcPct val="130000"/>
              </a:lnSpc>
              <a:buFont typeface="+mj-ea"/>
              <a:buAutoNum type="circleNumDbPlain"/>
            </a:pP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던전의 끝 스테이지 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6</a:t>
            </a: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까지 갔다면 </a:t>
            </a:r>
            <a:r>
              <a:rPr kumimoji="0" lang="en-US" altLang="ko-KR" sz="1600" dirty="0">
                <a:solidFill>
                  <a:srgbClr val="E92575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‘</a:t>
            </a:r>
            <a:r>
              <a:rPr kumimoji="0" lang="ko-KR" altLang="en-US" sz="1600" dirty="0">
                <a:solidFill>
                  <a:srgbClr val="E92575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유레카</a:t>
            </a:r>
            <a:r>
              <a:rPr kumimoji="0" lang="en-US" altLang="ko-KR" sz="1600" dirty="0">
                <a:solidFill>
                  <a:srgbClr val="E92575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!’</a:t>
            </a:r>
            <a:r>
              <a:rPr kumimoji="0" lang="ko-KR" altLang="en-US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라고 외치시기 바랍니다</a:t>
            </a:r>
            <a:r>
              <a:rPr kumimoji="0" lang="en-US" altLang="ko-KR" sz="1600" dirty="0">
                <a:latin typeface="나눔고딕 ExtraBold" panose="020D0904000000000000" pitchFamily="50" charset="-127"/>
                <a:ea typeface="나눔고딕 ExtraBold" panose="020D09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8564C4C2-C5D8-A047-88A4-9B5C3C032BCB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DFC3A3-35D5-7F4C-5E2B-6B058BD37E38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17" name="Rectangle 304">
            <a:extLst>
              <a:ext uri="{FF2B5EF4-FFF2-40B4-BE49-F238E27FC236}">
                <a16:creationId xmlns:a16="http://schemas.microsoft.com/office/drawing/2014/main" id="{547D7BE7-68D5-EF1C-F269-AC86ADBA6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619491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던전 탐험 규칙에 대해 알아봅시다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1962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>
            <a:extLst>
              <a:ext uri="{FF2B5EF4-FFF2-40B4-BE49-F238E27FC236}">
                <a16:creationId xmlns:a16="http://schemas.microsoft.com/office/drawing/2014/main" id="{7E12B4E2-4037-CF63-60F5-EC0473787BFE}"/>
              </a:ext>
            </a:extLst>
          </p:cNvPr>
          <p:cNvGrpSpPr/>
          <p:nvPr/>
        </p:nvGrpSpPr>
        <p:grpSpPr>
          <a:xfrm>
            <a:off x="2438400" y="2190750"/>
            <a:ext cx="4267200" cy="2819400"/>
            <a:chOff x="2282854" y="2397360"/>
            <a:chExt cx="4136820" cy="2666999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B486065-AD74-FFDA-6394-25EF32B1F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0" y="2419350"/>
              <a:ext cx="4133674" cy="2645009"/>
            </a:xfrm>
            <a:prstGeom prst="roundRect">
              <a:avLst>
                <a:gd name="adj" fmla="val 10387"/>
              </a:avLst>
            </a:prstGeom>
          </p:spPr>
        </p:pic>
        <p:sp>
          <p:nvSpPr>
            <p:cNvPr id="17" name="모서리가 둥근 직사각형 38">
              <a:extLst>
                <a:ext uri="{FF2B5EF4-FFF2-40B4-BE49-F238E27FC236}">
                  <a16:creationId xmlns:a16="http://schemas.microsoft.com/office/drawing/2014/main" id="{3982CF65-8BA1-B6B0-BA2F-EBE298CB923E}"/>
                </a:ext>
              </a:extLst>
            </p:cNvPr>
            <p:cNvSpPr/>
            <p:nvPr/>
          </p:nvSpPr>
          <p:spPr>
            <a:xfrm>
              <a:off x="2282854" y="2397360"/>
              <a:ext cx="4114800" cy="2616456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13BEFD2A-7BB5-E147-5388-632856769A20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730A2D-4804-9F13-5F5D-350183F98071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22" name="Rectangle 304">
            <a:extLst>
              <a:ext uri="{FF2B5EF4-FFF2-40B4-BE49-F238E27FC236}">
                <a16:creationId xmlns:a16="http://schemas.microsoft.com/office/drawing/2014/main" id="{341956C0-2085-B928-BFA1-9F2D795F0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619491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첫 장면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–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게임시작 누르기</a:t>
            </a:r>
          </a:p>
        </p:txBody>
      </p:sp>
    </p:spTree>
    <p:extLst>
      <p:ext uri="{BB962C8B-B14F-4D97-AF65-F5344CB8AC3E}">
        <p14:creationId xmlns:p14="http://schemas.microsoft.com/office/powerpoint/2010/main" val="3277907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14D50557-CD28-5D3F-FAB3-155993FA8E04}"/>
              </a:ext>
            </a:extLst>
          </p:cNvPr>
          <p:cNvGrpSpPr/>
          <p:nvPr/>
        </p:nvGrpSpPr>
        <p:grpSpPr>
          <a:xfrm>
            <a:off x="2439000" y="2190153"/>
            <a:ext cx="4266000" cy="2818800"/>
            <a:chOff x="2286000" y="2114550"/>
            <a:chExt cx="4191000" cy="2834603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0EB116B0-FF91-0718-03ED-97DE84EF2C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0" y="2114550"/>
              <a:ext cx="4191000" cy="2834603"/>
            </a:xfrm>
            <a:prstGeom prst="roundRect">
              <a:avLst>
                <a:gd name="adj" fmla="val 8178"/>
              </a:avLst>
            </a:prstGeom>
          </p:spPr>
        </p:pic>
        <p:sp>
          <p:nvSpPr>
            <p:cNvPr id="17" name="모서리가 둥근 직사각형 38">
              <a:extLst>
                <a:ext uri="{FF2B5EF4-FFF2-40B4-BE49-F238E27FC236}">
                  <a16:creationId xmlns:a16="http://schemas.microsoft.com/office/drawing/2014/main" id="{3982CF65-8BA1-B6B0-BA2F-EBE298CB923E}"/>
                </a:ext>
              </a:extLst>
            </p:cNvPr>
            <p:cNvSpPr/>
            <p:nvPr/>
          </p:nvSpPr>
          <p:spPr>
            <a:xfrm>
              <a:off x="2286000" y="2114550"/>
              <a:ext cx="4191000" cy="28194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" name="타원 8">
              <a:extLst>
                <a:ext uri="{FF2B5EF4-FFF2-40B4-BE49-F238E27FC236}">
                  <a16:creationId xmlns:a16="http://schemas.microsoft.com/office/drawing/2014/main" id="{27A8E311-FA98-BF5B-E321-58D9A2C10F65}"/>
                </a:ext>
              </a:extLst>
            </p:cNvPr>
            <p:cNvSpPr/>
            <p:nvPr/>
          </p:nvSpPr>
          <p:spPr>
            <a:xfrm>
              <a:off x="2895600" y="2571750"/>
              <a:ext cx="1066800" cy="11430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A59F6E93-CE0C-3E3A-3A63-F57803CCB38C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1F5A7E-2104-45EA-0C2C-B1B084236861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18" name="Rectangle 304">
            <a:extLst>
              <a:ext uri="{FF2B5EF4-FFF2-40B4-BE49-F238E27FC236}">
                <a16:creationId xmlns:a16="http://schemas.microsoft.com/office/drawing/2014/main" id="{AD58FC86-47B0-E579-8510-A87C8916B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619491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스테이지 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1 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선택하기</a:t>
            </a:r>
          </a:p>
        </p:txBody>
      </p:sp>
    </p:spTree>
    <p:extLst>
      <p:ext uri="{BB962C8B-B14F-4D97-AF65-F5344CB8AC3E}">
        <p14:creationId xmlns:p14="http://schemas.microsoft.com/office/powerpoint/2010/main" val="4292948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1DB559A1-C4F8-8E5E-E687-B4621FDC9A25}"/>
              </a:ext>
            </a:extLst>
          </p:cNvPr>
          <p:cNvGrpSpPr/>
          <p:nvPr/>
        </p:nvGrpSpPr>
        <p:grpSpPr>
          <a:xfrm>
            <a:off x="2442600" y="2190154"/>
            <a:ext cx="4258800" cy="2826000"/>
            <a:chOff x="2133600" y="2190750"/>
            <a:chExt cx="4495800" cy="2819400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158AC430-62B3-662A-709B-F3E34AAB5A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3600" y="2190750"/>
              <a:ext cx="4495800" cy="2819400"/>
            </a:xfrm>
            <a:prstGeom prst="roundRect">
              <a:avLst>
                <a:gd name="adj" fmla="val 5206"/>
              </a:avLst>
            </a:prstGeom>
          </p:spPr>
        </p:pic>
        <p:sp>
          <p:nvSpPr>
            <p:cNvPr id="17" name="모서리가 둥근 직사각형 38">
              <a:extLst>
                <a:ext uri="{FF2B5EF4-FFF2-40B4-BE49-F238E27FC236}">
                  <a16:creationId xmlns:a16="http://schemas.microsoft.com/office/drawing/2014/main" id="{3982CF65-8BA1-B6B0-BA2F-EBE298CB923E}"/>
                </a:ext>
              </a:extLst>
            </p:cNvPr>
            <p:cNvSpPr/>
            <p:nvPr/>
          </p:nvSpPr>
          <p:spPr>
            <a:xfrm>
              <a:off x="2133600" y="2190750"/>
              <a:ext cx="4495800" cy="28194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8" name="타원 17">
              <a:extLst>
                <a:ext uri="{FF2B5EF4-FFF2-40B4-BE49-F238E27FC236}">
                  <a16:creationId xmlns:a16="http://schemas.microsoft.com/office/drawing/2014/main" id="{E07C1214-AAFE-02C8-60CF-612B5DC1108C}"/>
                </a:ext>
              </a:extLst>
            </p:cNvPr>
            <p:cNvSpPr/>
            <p:nvPr/>
          </p:nvSpPr>
          <p:spPr>
            <a:xfrm>
              <a:off x="4800600" y="3028950"/>
              <a:ext cx="1066800" cy="1143000"/>
            </a:xfrm>
            <a:prstGeom prst="ellipse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ea typeface="나눔고딕" panose="020D0604000000000000" pitchFamily="50" charset="-127"/>
              </a:endParaRPr>
            </a:p>
          </p:txBody>
        </p:sp>
      </p:grpSp>
      <p:sp>
        <p:nvSpPr>
          <p:cNvPr id="20" name="자유형: 도형 19">
            <a:extLst>
              <a:ext uri="{FF2B5EF4-FFF2-40B4-BE49-F238E27FC236}">
                <a16:creationId xmlns:a16="http://schemas.microsoft.com/office/drawing/2014/main" id="{32828B2D-B2AD-30F4-5715-DF65D3661B1D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06DCF1-AC8C-2ECB-582B-18A1A4C9ABCC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22" name="Rectangle 304">
            <a:extLst>
              <a:ext uri="{FF2B5EF4-FFF2-40B4-BE49-F238E27FC236}">
                <a16:creationId xmlns:a16="http://schemas.microsoft.com/office/drawing/2014/main" id="{8E09DC86-F21C-8519-1423-0E68EBCE2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619491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던전 탐험을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이어가기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 위한 재료 획득</a:t>
            </a:r>
          </a:p>
        </p:txBody>
      </p:sp>
    </p:spTree>
    <p:extLst>
      <p:ext uri="{BB962C8B-B14F-4D97-AF65-F5344CB8AC3E}">
        <p14:creationId xmlns:p14="http://schemas.microsoft.com/office/powerpoint/2010/main" val="1731118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>
            <a:extLst>
              <a:ext uri="{FF2B5EF4-FFF2-40B4-BE49-F238E27FC236}">
                <a16:creationId xmlns:a16="http://schemas.microsoft.com/office/drawing/2014/main" id="{561C19D6-50D2-49E7-76A8-CB5647492CAF}"/>
              </a:ext>
            </a:extLst>
          </p:cNvPr>
          <p:cNvGrpSpPr/>
          <p:nvPr/>
        </p:nvGrpSpPr>
        <p:grpSpPr>
          <a:xfrm>
            <a:off x="2439000" y="2191350"/>
            <a:ext cx="4266000" cy="2818800"/>
            <a:chOff x="2057400" y="2190750"/>
            <a:chExt cx="4604486" cy="2743200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35A126AD-2005-57B8-BDC9-62C86892A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57400" y="2190750"/>
              <a:ext cx="4604486" cy="2743200"/>
            </a:xfrm>
            <a:prstGeom prst="roundRect">
              <a:avLst>
                <a:gd name="adj" fmla="val 9900"/>
              </a:avLst>
            </a:prstGeom>
          </p:spPr>
        </p:pic>
        <p:sp>
          <p:nvSpPr>
            <p:cNvPr id="17" name="모서리가 둥근 직사각형 38">
              <a:extLst>
                <a:ext uri="{FF2B5EF4-FFF2-40B4-BE49-F238E27FC236}">
                  <a16:creationId xmlns:a16="http://schemas.microsoft.com/office/drawing/2014/main" id="{3982CF65-8BA1-B6B0-BA2F-EBE298CB923E}"/>
                </a:ext>
              </a:extLst>
            </p:cNvPr>
            <p:cNvSpPr/>
            <p:nvPr/>
          </p:nvSpPr>
          <p:spPr>
            <a:xfrm>
              <a:off x="2057400" y="2190750"/>
              <a:ext cx="4572000" cy="2743200"/>
            </a:xfrm>
            <a:prstGeom prst="roundRect">
              <a:avLst>
                <a:gd name="adj" fmla="val 7813"/>
              </a:avLst>
            </a:prstGeom>
            <a:noFill/>
            <a:ln w="57150">
              <a:solidFill>
                <a:srgbClr val="A19FFF"/>
              </a:solidFill>
            </a:ln>
            <a:effectLst>
              <a:outerShdw dist="38100" dir="2400000" algn="ctr" rotWithShape="0">
                <a:srgbClr val="A19F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BCD31970-6DA1-5DF7-24F0-F43CF8C248AE}"/>
              </a:ext>
            </a:extLst>
          </p:cNvPr>
          <p:cNvSpPr/>
          <p:nvPr/>
        </p:nvSpPr>
        <p:spPr>
          <a:xfrm flipV="1">
            <a:off x="0" y="1142798"/>
            <a:ext cx="776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DFE204-A254-0C00-1CB1-A645AAF9D260}"/>
              </a:ext>
            </a:extLst>
          </p:cNvPr>
          <p:cNvSpPr txBox="1"/>
          <p:nvPr/>
        </p:nvSpPr>
        <p:spPr>
          <a:xfrm>
            <a:off x="276306" y="852101"/>
            <a:ext cx="749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활동 </a:t>
            </a:r>
            <a:r>
              <a:rPr lang="en-US" altLang="ko-KR" sz="2800" b="1" dirty="0">
                <a:solidFill>
                  <a:srgbClr val="9774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 ExtraBold" pitchFamily="50" charset="-127"/>
                <a:ea typeface="나눔고딕 ExtraBold" pitchFamily="50" charset="-127"/>
              </a:rPr>
              <a:t>1. 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공룡들의 던전 탐험기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' </a:t>
            </a:r>
            <a:r>
              <a:rPr lang="ko-KR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 방법 익히기</a:t>
            </a:r>
          </a:p>
        </p:txBody>
      </p:sp>
      <p:sp>
        <p:nvSpPr>
          <p:cNvPr id="19" name="Rectangle 304">
            <a:extLst>
              <a:ext uri="{FF2B5EF4-FFF2-40B4-BE49-F238E27FC236}">
                <a16:creationId xmlns:a16="http://schemas.microsoft.com/office/drawing/2014/main" id="{0B7C3EC5-92EF-DB77-448C-42C43F3FC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16" y="1527924"/>
            <a:ext cx="7367484" cy="509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탐험을 </a:t>
            </a:r>
            <a:r>
              <a:rPr kumimoji="0" lang="ko-KR" alt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이어가기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 위한 재료라고 생각되는 것 클릭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(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터치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)</a:t>
            </a: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KoPubWorld돋움체 Bold" panose="00000800000000000000" pitchFamily="2" charset="-127"/>
              </a:rPr>
              <a:t>하기</a:t>
            </a:r>
          </a:p>
        </p:txBody>
      </p:sp>
    </p:spTree>
    <p:extLst>
      <p:ext uri="{BB962C8B-B14F-4D97-AF65-F5344CB8AC3E}">
        <p14:creationId xmlns:p14="http://schemas.microsoft.com/office/powerpoint/2010/main" val="1398672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6033</TotalTime>
  <Words>376</Words>
  <Application>Microsoft Office PowerPoint</Application>
  <PresentationFormat>화면 슬라이드 쇼(16:9)</PresentationFormat>
  <Paragraphs>51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6" baseType="lpstr">
      <vt:lpstr>Arial</vt:lpstr>
      <vt:lpstr>나눔고딕 ExtraBold</vt:lpstr>
      <vt:lpstr>나눔고딕</vt:lpstr>
      <vt:lpstr>나눔고딕 Bold</vt:lpstr>
      <vt:lpstr>나눔바른고딕</vt:lpstr>
      <vt:lpstr>Calibri</vt:lpstr>
      <vt:lpstr>Wingdings</vt:lpstr>
      <vt:lpstr>Calibri Light</vt:lpstr>
      <vt:lpstr>나눔스퀘어 ExtraBold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585</cp:revision>
  <dcterms:created xsi:type="dcterms:W3CDTF">2016-05-18T11:08:35Z</dcterms:created>
  <dcterms:modified xsi:type="dcterms:W3CDTF">2023-05-18T06:19:22Z</dcterms:modified>
</cp:coreProperties>
</file>